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6" r:id="rId2"/>
  </p:sldIdLst>
  <p:sldSz cx="32918400" cy="46543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61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AF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03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6144" y="1122"/>
      </p:cViewPr>
      <p:guideLst>
        <p:guide orient="horz" pos="14661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77CE-F629-4449-B5E3-ED3464DB5CDA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9A91-0648-4098-82DE-2587B1D32B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61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4" algn="l" defTabSz="91428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6" algn="l" defTabSz="91428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8" algn="l" defTabSz="91428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0" algn="l" defTabSz="91428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2" algn="l" defTabSz="91428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4" algn="l" defTabSz="91428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5" algn="l" defTabSz="91428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9A91-0648-4098-82DE-2587B1D32BC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7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617260"/>
            <a:ext cx="27980640" cy="16204177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4446332"/>
            <a:ext cx="24688800" cy="11237335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666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029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478032"/>
            <a:ext cx="7098030" cy="3944381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478032"/>
            <a:ext cx="20882610" cy="3944381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59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652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1603669"/>
            <a:ext cx="28392120" cy="19360972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31147803"/>
            <a:ext cx="28392120" cy="1018147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69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2390162"/>
            <a:ext cx="13990320" cy="295316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2390162"/>
            <a:ext cx="13990320" cy="295316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826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478043"/>
            <a:ext cx="28392120" cy="89963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1409726"/>
            <a:ext cx="13926024" cy="5591731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7001457"/>
            <a:ext cx="13926024" cy="250065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1409726"/>
            <a:ext cx="13994608" cy="5591731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7001457"/>
            <a:ext cx="13994608" cy="250065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59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716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59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3102928"/>
            <a:ext cx="10617041" cy="10860246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701472"/>
            <a:ext cx="16664940" cy="33076346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963174"/>
            <a:ext cx="10617041" cy="25868507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82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3102928"/>
            <a:ext cx="10617041" cy="10860246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701472"/>
            <a:ext cx="16664940" cy="33076346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963174"/>
            <a:ext cx="10617041" cy="25868507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77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478043"/>
            <a:ext cx="28392120" cy="899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2390162"/>
            <a:ext cx="28392120" cy="2953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3139322"/>
            <a:ext cx="7406640" cy="247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AC4C-41B4-44A1-86A1-C4AC427DEA5E}" type="datetimeFigureOut">
              <a:rPr lang="ko-KR" altLang="en-US" smtClean="0"/>
              <a:t>2020-06-12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3139322"/>
            <a:ext cx="11109960" cy="247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3139322"/>
            <a:ext cx="7406640" cy="247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9216B-3158-42D7-A10F-906BEF4CA6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716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1840" rtl="0" eaLnBrk="1" latinLnBrk="1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1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1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1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1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1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1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1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1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1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1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44715318"/>
            <a:ext cx="32918400" cy="183323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2" dirty="0"/>
          </a:p>
        </p:txBody>
      </p:sp>
      <p:sp>
        <p:nvSpPr>
          <p:cNvPr id="2" name="직사각형 1"/>
          <p:cNvSpPr/>
          <p:nvPr/>
        </p:nvSpPr>
        <p:spPr>
          <a:xfrm>
            <a:off x="0" y="-1"/>
            <a:ext cx="32918400" cy="9353573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2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47700"/>
            <a:ext cx="3291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PVT-robust </a:t>
            </a:r>
            <a:r>
              <a:rPr lang="en-US" altLang="ko-KR" sz="10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4T </a:t>
            </a:r>
            <a:r>
              <a:rPr lang="en-US" altLang="ko-KR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DRAM Cell </a:t>
            </a:r>
            <a:r>
              <a:rPr lang="en-US" altLang="ko-KR" sz="10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 for </a:t>
            </a:r>
            <a:r>
              <a:rPr lang="en-US" altLang="ko-KR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Accelerating Binary Neural Networks</a:t>
            </a:r>
            <a:endParaRPr lang="ko-KR" altLang="en-US" sz="10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8371"/>
            <a:ext cx="32918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Hyein Shin, </a:t>
            </a:r>
            <a:r>
              <a:rPr lang="en-US" altLang="ko-KR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Jaehyeong</a:t>
            </a:r>
            <a:r>
              <a:rPr lang="en-US" altLang="ko-K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Sim, </a:t>
            </a:r>
            <a:r>
              <a:rPr lang="en-US" altLang="ko-KR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Daewoong</a:t>
            </a:r>
            <a:r>
              <a:rPr lang="en-US" altLang="ko-K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Lee, and Lee-Sup Kim</a:t>
            </a:r>
          </a:p>
          <a:p>
            <a:pPr algn="ctr">
              <a:lnSpc>
                <a:spcPct val="150000"/>
              </a:lnSpc>
            </a:pPr>
            <a:r>
              <a:rPr lang="en-US" altLang="ko-KR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VLSI Lab, School of Electrical Engineering, </a:t>
            </a:r>
            <a:r>
              <a:rPr lang="en-US" altLang="ko-KR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KAIST</a:t>
            </a:r>
            <a:br>
              <a:rPr lang="en-US" altLang="ko-KR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ko-KR" sz="28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※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fabrication was supported by the IC Design Education Center(IDEC), Korea.</a:t>
            </a:r>
            <a:endParaRPr lang="ko-KR" alt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r="6752"/>
          <a:stretch/>
        </p:blipFill>
        <p:spPr>
          <a:xfrm>
            <a:off x="0" y="44994280"/>
            <a:ext cx="4343400" cy="1361337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28737638" y="45053730"/>
            <a:ext cx="3873500" cy="1242444"/>
            <a:chOff x="17513300" y="29037531"/>
            <a:chExt cx="3873500" cy="1242444"/>
          </a:xfrm>
        </p:grpSpPr>
        <p:pic>
          <p:nvPicPr>
            <p:cNvPr id="15" name="Picture 2" descr="C:\Users\Wongyu Shin\Desktop\mvls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3300" y="29098899"/>
              <a:ext cx="899079" cy="111970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8527618" y="29037531"/>
              <a:ext cx="2859182" cy="124244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4400" b="1" spc="-2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ko-KR" sz="4400" spc="-2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ultimedia</a:t>
              </a:r>
              <a:r>
                <a:rPr lang="en-US" altLang="ko-KR" sz="4400" b="1" spc="-2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altLang="ko-KR" sz="4400" b="1" spc="-2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4400" b="1" spc="-2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VLSI </a:t>
              </a:r>
              <a:r>
                <a:rPr lang="en-US" altLang="ko-KR" sz="4400" spc="-2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</a:t>
              </a:r>
              <a:r>
                <a:rPr lang="en-US" altLang="ko-KR" sz="4400" b="1" spc="-2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ko-KR" altLang="en-US" sz="4400" b="1" spc="-2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-2466" y="9803359"/>
            <a:ext cx="32920863" cy="111683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4" latinLnBrk="1">
              <a:defRPr/>
            </a:pPr>
            <a:endParaRPr lang="ko-KR" altLang="en-US" sz="1800" kern="0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-2467" y="9803359"/>
            <a:ext cx="32920863" cy="124500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2" dirty="0"/>
          </a:p>
        </p:txBody>
      </p:sp>
      <p:sp>
        <p:nvSpPr>
          <p:cNvPr id="39" name="직사각형 38"/>
          <p:cNvSpPr/>
          <p:nvPr/>
        </p:nvSpPr>
        <p:spPr>
          <a:xfrm>
            <a:off x="-2466" y="21395731"/>
            <a:ext cx="32920863" cy="111683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4" latinLnBrk="1">
              <a:defRPr/>
            </a:pPr>
            <a:endParaRPr lang="ko-KR" altLang="en-US" sz="1800" kern="0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-2467" y="21395731"/>
            <a:ext cx="32920863" cy="124500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2" dirty="0"/>
          </a:p>
        </p:txBody>
      </p:sp>
      <p:sp>
        <p:nvSpPr>
          <p:cNvPr id="41" name="직사각형 40"/>
          <p:cNvSpPr/>
          <p:nvPr/>
        </p:nvSpPr>
        <p:spPr>
          <a:xfrm>
            <a:off x="3" y="20911203"/>
            <a:ext cx="32920863" cy="27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2" dirty="0"/>
          </a:p>
        </p:txBody>
      </p:sp>
      <p:sp>
        <p:nvSpPr>
          <p:cNvPr id="42" name="직사각형 41"/>
          <p:cNvSpPr/>
          <p:nvPr/>
        </p:nvSpPr>
        <p:spPr>
          <a:xfrm>
            <a:off x="-2466" y="33047553"/>
            <a:ext cx="32920863" cy="111683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4" latinLnBrk="1">
              <a:defRPr/>
            </a:pPr>
            <a:endParaRPr lang="ko-KR" altLang="en-US" sz="1800" kern="0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-2467" y="33047553"/>
            <a:ext cx="32920863" cy="124500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2" dirty="0"/>
          </a:p>
        </p:txBody>
      </p:sp>
      <p:sp>
        <p:nvSpPr>
          <p:cNvPr id="45" name="직사각형 44"/>
          <p:cNvSpPr/>
          <p:nvPr/>
        </p:nvSpPr>
        <p:spPr>
          <a:xfrm rot="5400000">
            <a:off x="-959689" y="27334355"/>
            <a:ext cx="34835307" cy="2700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2" dirty="0"/>
          </a:p>
        </p:txBody>
      </p:sp>
      <p:sp>
        <p:nvSpPr>
          <p:cNvPr id="47" name="TextBox 46"/>
          <p:cNvSpPr txBox="1"/>
          <p:nvPr/>
        </p:nvSpPr>
        <p:spPr>
          <a:xfrm>
            <a:off x="-4933" y="9838867"/>
            <a:ext cx="16325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</a:t>
            </a:r>
            <a:endParaRPr lang="ko-KR" alt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592971" y="9838868"/>
            <a:ext cx="16325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ko-KR" alt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592971" y="21420936"/>
            <a:ext cx="16325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sharing based bit-count</a:t>
            </a:r>
            <a:endParaRPr lang="ko-KR" alt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" y="33071389"/>
            <a:ext cx="16325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architecture</a:t>
            </a:r>
            <a:endParaRPr lang="ko-KR" alt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592971" y="33071389"/>
            <a:ext cx="16325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ko-KR" alt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4934" y="21420935"/>
            <a:ext cx="16325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Time-multiplexed XNOR in </a:t>
            </a:r>
            <a:r>
              <a:rPr lang="en-US" altLang="ko-KR" sz="7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eDRAM</a:t>
            </a:r>
            <a:r>
              <a:rPr lang="en-US" altLang="ko-KR" sz="7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58" y="15298865"/>
            <a:ext cx="15101045" cy="4730741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81C05E3F-6B1C-6E44-890E-A66AD98B3DA8}"/>
              </a:ext>
            </a:extLst>
          </p:cNvPr>
          <p:cNvSpPr txBox="1"/>
          <p:nvPr/>
        </p:nvSpPr>
        <p:spPr>
          <a:xfrm>
            <a:off x="1966555" y="19990548"/>
            <a:ext cx="12567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CIN architectures are </a:t>
            </a:r>
            <a:r>
              <a:rPr kumimoji="1" lang="en-US" altLang="ko-KR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 to PVT variation</a:t>
            </a:r>
            <a:r>
              <a:rPr kumimoji="1" lang="en-US" altLang="ko-KR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due to pulse modulation approach.</a:t>
            </a:r>
            <a:endParaRPr kumimoji="1" lang="ko-KR" alt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3E98934-2C10-3544-8A54-130B405C531D}"/>
              </a:ext>
            </a:extLst>
          </p:cNvPr>
          <p:cNvSpPr txBox="1"/>
          <p:nvPr/>
        </p:nvSpPr>
        <p:spPr>
          <a:xfrm>
            <a:off x="33512" y="14615015"/>
            <a:ext cx="1622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in-memory </a:t>
            </a:r>
            <a:r>
              <a:rPr kumimoji="1" lang="en-US" altLang="ko-K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is promising solution for memory wall problem.</a:t>
            </a:r>
            <a:endParaRPr kumimoji="1" lang="ko-KR" alt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437" y="11366563"/>
            <a:ext cx="9681287" cy="3158002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28" y="22959528"/>
            <a:ext cx="15763188" cy="7899447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989948AB-0D0D-BA43-B14D-2B07C8F69251}"/>
              </a:ext>
            </a:extLst>
          </p:cNvPr>
          <p:cNvSpPr txBox="1"/>
          <p:nvPr/>
        </p:nvSpPr>
        <p:spPr>
          <a:xfrm>
            <a:off x="761096" y="30997621"/>
            <a:ext cx="15486563" cy="2400657"/>
          </a:xfrm>
          <a:prstGeom prst="rect">
            <a:avLst/>
          </a:prstGeom>
          <a:noFill/>
        </p:spPr>
        <p:txBody>
          <a:bodyPr wrap="square" spcCol="360000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the TM-XNOR, weights of BNN are stored in the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eDRAM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cell and elements of an input feature are applied to RWLs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phase 1, the XNOR operations with the value of “1” elements in input features are performed over 2 steps unlike phase 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124573" y="38490245"/>
            <a:ext cx="15486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The proposed CS-BC shows </a:t>
            </a:r>
            <a:r>
              <a:rPr lang="en-US" altLang="ko-K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performance regardless of PVT </a:t>
            </a:r>
            <a:r>
              <a:rPr lang="en-US" altLang="ko-K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to previous works.</a:t>
            </a:r>
            <a:endParaRPr kumimoji="1" lang="en-US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25879" y="22694167"/>
            <a:ext cx="12714920" cy="5002811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67353" y="27606319"/>
            <a:ext cx="12332668" cy="5371651"/>
          </a:xfrm>
          <a:prstGeom prst="rect">
            <a:avLst/>
          </a:prstGeom>
        </p:spPr>
      </p:pic>
      <p:cxnSp>
        <p:nvCxnSpPr>
          <p:cNvPr id="198" name="직선 연결선 197"/>
          <p:cNvCxnSpPr/>
          <p:nvPr/>
        </p:nvCxnSpPr>
        <p:spPr>
          <a:xfrm>
            <a:off x="16843097" y="27735078"/>
            <a:ext cx="15768040" cy="0"/>
          </a:xfrm>
          <a:prstGeom prst="line">
            <a:avLst/>
          </a:prstGeom>
          <a:ln w="539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그림 1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21117" y="11200484"/>
            <a:ext cx="16512967" cy="9881002"/>
          </a:xfrm>
          <a:prstGeom prst="rect">
            <a:avLst/>
          </a:prstGeo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989948AB-0D0D-BA43-B14D-2B07C8F69251}"/>
              </a:ext>
            </a:extLst>
          </p:cNvPr>
          <p:cNvSpPr txBox="1"/>
          <p:nvPr/>
        </p:nvSpPr>
        <p:spPr>
          <a:xfrm>
            <a:off x="17276974" y="43263379"/>
            <a:ext cx="15486563" cy="954107"/>
          </a:xfrm>
          <a:prstGeom prst="rect">
            <a:avLst/>
          </a:prstGeom>
          <a:noFill/>
        </p:spPr>
        <p:txBody>
          <a:bodyPr wrap="square" spcCol="360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 [1,2]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US" altLang="ko-K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</a:t>
            </a:r>
            <a:r>
              <a:rPr lang="en-US" altLang="ko-K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loss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benchmarks.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CS-BC shows </a:t>
            </a:r>
            <a:r>
              <a:rPr lang="en-US" altLang="ko-K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accuracy </a:t>
            </a:r>
            <a:r>
              <a:rPr lang="en-US" altLang="ko-K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degradation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except for the case of </a:t>
            </a:r>
            <a:r>
              <a:rPr lang="en-US" altLang="ko-K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/100°c/0.95V.</a:t>
            </a:r>
            <a:endParaRPr kumimoji="1" lang="en-US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" name="그룹 214"/>
          <p:cNvGrpSpPr/>
          <p:nvPr/>
        </p:nvGrpSpPr>
        <p:grpSpPr>
          <a:xfrm>
            <a:off x="28371685" y="23656865"/>
            <a:ext cx="5329657" cy="3206711"/>
            <a:chOff x="28326181" y="23885465"/>
            <a:chExt cx="5329657" cy="3206711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81C05E3F-6B1C-6E44-890E-A66AD98B3DA8}"/>
                </a:ext>
              </a:extLst>
            </p:cNvPr>
            <p:cNvSpPr txBox="1"/>
            <p:nvPr/>
          </p:nvSpPr>
          <p:spPr>
            <a:xfrm>
              <a:off x="28326181" y="23885465"/>
              <a:ext cx="532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Without </a:t>
              </a:r>
              <a:br>
                <a:rPr kumimoji="1" lang="en-US" altLang="ko-KR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ko-KR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initialization</a:t>
              </a:r>
              <a:endParaRPr kumimoji="1" lang="ko-KR" altLang="en-US" sz="3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29400500" y="25276294"/>
              <a:ext cx="336303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There </a:t>
              </a:r>
              <a:r>
                <a:rPr lang="en-US" altLang="ko-KR" sz="2800" dirty="0">
                  <a:latin typeface="Arial" panose="020B0604020202020204" pitchFamily="34" charset="0"/>
                  <a:cs typeface="Arial" panose="020B0604020202020204" pitchFamily="34" charset="0"/>
                </a:rPr>
                <a:t>exists non-ideality in the bit-count results due to 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ko-KR" sz="28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ND1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ko-KR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2" name="그룹 221"/>
          <p:cNvGrpSpPr/>
          <p:nvPr/>
        </p:nvGrpSpPr>
        <p:grpSpPr>
          <a:xfrm>
            <a:off x="28371685" y="28808429"/>
            <a:ext cx="5329657" cy="3637598"/>
            <a:chOff x="28326181" y="23885465"/>
            <a:chExt cx="5329657" cy="3637598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81C05E3F-6B1C-6E44-890E-A66AD98B3DA8}"/>
                </a:ext>
              </a:extLst>
            </p:cNvPr>
            <p:cNvSpPr txBox="1"/>
            <p:nvPr/>
          </p:nvSpPr>
          <p:spPr>
            <a:xfrm>
              <a:off x="28326181" y="23885465"/>
              <a:ext cx="532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br>
                <a:rPr kumimoji="1" lang="en-US" altLang="ko-KR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ko-KR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initialization</a:t>
              </a:r>
              <a:endParaRPr kumimoji="1" lang="ko-KR" altLang="en-US" sz="3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29400500" y="25276294"/>
              <a:ext cx="336303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en-US" altLang="ko-KR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initialization, 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reliable </a:t>
              </a:r>
              <a:r>
                <a:rPr lang="en-US" altLang="ko-KR" sz="2800" dirty="0">
                  <a:latin typeface="Arial" panose="020B0604020202020204" pitchFamily="34" charset="0"/>
                  <a:cs typeface="Arial" panose="020B0604020202020204" pitchFamily="34" charset="0"/>
                </a:rPr>
                <a:t>bit-count results are </a:t>
              </a:r>
              <a:r>
                <a: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obtained.</a:t>
              </a:r>
              <a:endParaRPr lang="ko-KR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6" name="그림 2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842" y="34904033"/>
            <a:ext cx="16803327" cy="6940142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989948AB-0D0D-BA43-B14D-2B07C8F69251}"/>
              </a:ext>
            </a:extLst>
          </p:cNvPr>
          <p:cNvSpPr txBox="1"/>
          <p:nvPr/>
        </p:nvSpPr>
        <p:spPr>
          <a:xfrm>
            <a:off x="761096" y="41829582"/>
            <a:ext cx="15486563" cy="2554545"/>
          </a:xfrm>
          <a:prstGeom prst="rect">
            <a:avLst/>
          </a:prstGeom>
          <a:noFill/>
        </p:spPr>
        <p:txBody>
          <a:bodyPr wrap="square" spcCol="360000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Binary dot product is performed in computable 4T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eDRAM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cell array and bit-count results are converted to digital value by ADC-like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Nonlinear functions and batch normalization operations are performed in the peripheral area of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eDRAM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architecture supports 8bit binary dot product per column at each cycle.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C05E3F-6B1C-6E44-890E-A66AD98B3DA8}"/>
              </a:ext>
            </a:extLst>
          </p:cNvPr>
          <p:cNvSpPr txBox="1"/>
          <p:nvPr/>
        </p:nvSpPr>
        <p:spPr>
          <a:xfrm>
            <a:off x="22401897" y="27382847"/>
            <a:ext cx="410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Custumized</a:t>
            </a:r>
            <a:r>
              <a:rPr kumimoji="1" lang="en-US" altLang="ko-KR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4T </a:t>
            </a:r>
            <a:r>
              <a:rPr kumimoji="1" lang="en-US" altLang="ko-KR" sz="1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eDRAM</a:t>
            </a:r>
            <a:r>
              <a:rPr kumimoji="1" lang="en-US" altLang="ko-KR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</a:t>
            </a:r>
            <a:endParaRPr kumimoji="1" lang="ko-KR" altLang="en-US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134940" y="45177622"/>
            <a:ext cx="8648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IDEC Congress CDC</a:t>
            </a:r>
            <a:endParaRPr lang="ko-KR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54570" y="33978902"/>
            <a:ext cx="15015258" cy="4479498"/>
          </a:xfrm>
          <a:prstGeom prst="rect">
            <a:avLst/>
          </a:prstGeom>
        </p:spPr>
      </p:pic>
      <p:sp>
        <p:nvSpPr>
          <p:cNvPr id="55" name="텍스트상자 49">
            <a:extLst>
              <a:ext uri="{FF2B5EF4-FFF2-40B4-BE49-F238E27FC236}">
                <a16:creationId xmlns:a16="http://schemas.microsoft.com/office/drawing/2014/main" id="{E90C3787-C52C-6A4D-BF9C-489E432606CE}"/>
              </a:ext>
            </a:extLst>
          </p:cNvPr>
          <p:cNvSpPr txBox="1"/>
          <p:nvPr/>
        </p:nvSpPr>
        <p:spPr>
          <a:xfrm>
            <a:off x="18119695" y="38210070"/>
            <a:ext cx="528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Pulse width (PW)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modulation [1]</a:t>
            </a:r>
            <a:endParaRPr kumimoji="1"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텍스트상자 49">
            <a:extLst>
              <a:ext uri="{FF2B5EF4-FFF2-40B4-BE49-F238E27FC236}">
                <a16:creationId xmlns:a16="http://schemas.microsoft.com/office/drawing/2014/main" id="{E90C3787-C52C-6A4D-BF9C-489E432606CE}"/>
              </a:ext>
            </a:extLst>
          </p:cNvPr>
          <p:cNvSpPr txBox="1"/>
          <p:nvPr/>
        </p:nvSpPr>
        <p:spPr>
          <a:xfrm>
            <a:off x="22511935" y="38210070"/>
            <a:ext cx="528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Pulse amplitude (PA)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modulation [2]</a:t>
            </a:r>
            <a:endParaRPr kumimoji="1"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텍스트상자 49">
            <a:extLst>
              <a:ext uri="{FF2B5EF4-FFF2-40B4-BE49-F238E27FC236}">
                <a16:creationId xmlns:a16="http://schemas.microsoft.com/office/drawing/2014/main" id="{E90C3787-C52C-6A4D-BF9C-489E432606CE}"/>
              </a:ext>
            </a:extLst>
          </p:cNvPr>
          <p:cNvSpPr txBox="1"/>
          <p:nvPr/>
        </p:nvSpPr>
        <p:spPr>
          <a:xfrm>
            <a:off x="27232560" y="38210070"/>
            <a:ext cx="528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CS-BC</a:t>
            </a:r>
            <a:endParaRPr kumimoji="1"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54243" y="39041706"/>
            <a:ext cx="14215913" cy="4294927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7276969" y="44191415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[1] “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Multi-functional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n-memory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nference Processor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sing a Standard 6T SRAM Array”, M. Kang et al., JSSC</a:t>
            </a:r>
            <a:r>
              <a:rPr lang="pt-BR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2018.</a:t>
            </a:r>
          </a:p>
          <a:p>
            <a:endParaRPr lang="pt-BR" altLang="ko-K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[2] “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Parallelizing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SRAM Arrays with Customized Bit-Cell for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Binary Neural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.”, R. Liu et al., DAC 2018.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10011</TotalTime>
  <Words>344</Words>
  <Application>Microsoft Office PowerPoint</Application>
  <PresentationFormat>사용자 지정</PresentationFormat>
  <Paragraphs>36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Hyeonuk Kim</dc:creator>
  <cp:lastModifiedBy>hyein</cp:lastModifiedBy>
  <cp:revision>252</cp:revision>
  <dcterms:created xsi:type="dcterms:W3CDTF">2017-05-19T01:41:51Z</dcterms:created>
  <dcterms:modified xsi:type="dcterms:W3CDTF">2020-06-12T02:08:48Z</dcterms:modified>
</cp:coreProperties>
</file>